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803" r:id="rId2"/>
    <p:sldId id="259" r:id="rId3"/>
    <p:sldId id="1089" r:id="rId4"/>
    <p:sldId id="867" r:id="rId5"/>
    <p:sldId id="1090" r:id="rId6"/>
    <p:sldId id="1091" r:id="rId7"/>
    <p:sldId id="1092" r:id="rId8"/>
    <p:sldId id="797" r:id="rId9"/>
    <p:sldId id="761" r:id="rId10"/>
    <p:sldId id="799" r:id="rId11"/>
    <p:sldId id="811" r:id="rId12"/>
    <p:sldId id="1062" r:id="rId13"/>
    <p:sldId id="1079" r:id="rId14"/>
    <p:sldId id="1063" r:id="rId15"/>
    <p:sldId id="1054" r:id="rId16"/>
    <p:sldId id="1055" r:id="rId17"/>
    <p:sldId id="1073" r:id="rId18"/>
    <p:sldId id="1080" r:id="rId19"/>
    <p:sldId id="1074" r:id="rId20"/>
    <p:sldId id="1075" r:id="rId21"/>
    <p:sldId id="1081" r:id="rId22"/>
    <p:sldId id="1076" r:id="rId23"/>
    <p:sldId id="1056" r:id="rId24"/>
    <p:sldId id="1057" r:id="rId25"/>
    <p:sldId id="1066" r:id="rId26"/>
    <p:sldId id="1067" r:id="rId27"/>
    <p:sldId id="1058" r:id="rId28"/>
    <p:sldId id="1059" r:id="rId29"/>
    <p:sldId id="1068" r:id="rId30"/>
    <p:sldId id="1069" r:id="rId31"/>
    <p:sldId id="1082" r:id="rId32"/>
    <p:sldId id="1060" r:id="rId33"/>
    <p:sldId id="1083" r:id="rId34"/>
    <p:sldId id="1084" r:id="rId35"/>
    <p:sldId id="1085" r:id="rId36"/>
    <p:sldId id="1071" r:id="rId37"/>
    <p:sldId id="1086" r:id="rId38"/>
    <p:sldId id="1087" r:id="rId39"/>
    <p:sldId id="1088" r:id="rId40"/>
    <p:sldId id="790" r:id="rId41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03"/>
            <p14:sldId id="259"/>
            <p14:sldId id="1089"/>
            <p14:sldId id="867"/>
            <p14:sldId id="1090"/>
            <p14:sldId id="1091"/>
            <p14:sldId id="1092"/>
            <p14:sldId id="797"/>
            <p14:sldId id="761"/>
            <p14:sldId id="799"/>
            <p14:sldId id="811"/>
            <p14:sldId id="1062"/>
            <p14:sldId id="1079"/>
            <p14:sldId id="1063"/>
            <p14:sldId id="1054"/>
            <p14:sldId id="1055"/>
            <p14:sldId id="1073"/>
            <p14:sldId id="1080"/>
            <p14:sldId id="1074"/>
            <p14:sldId id="1075"/>
            <p14:sldId id="1081"/>
            <p14:sldId id="1076"/>
            <p14:sldId id="1056"/>
            <p14:sldId id="1057"/>
            <p14:sldId id="1066"/>
            <p14:sldId id="1067"/>
            <p14:sldId id="1058"/>
            <p14:sldId id="1059"/>
            <p14:sldId id="1068"/>
            <p14:sldId id="1069"/>
            <p14:sldId id="1082"/>
            <p14:sldId id="1060"/>
            <p14:sldId id="1083"/>
            <p14:sldId id="1084"/>
            <p14:sldId id="1085"/>
            <p14:sldId id="1071"/>
            <p14:sldId id="1086"/>
            <p14:sldId id="1087"/>
            <p14:sldId id="1088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C999C"/>
    <a:srgbClr val="54A20E"/>
    <a:srgbClr val="10CE9C"/>
    <a:srgbClr val="0AB2BA"/>
    <a:srgbClr val="007EB0"/>
    <a:srgbClr val="0C5CA4"/>
    <a:srgbClr val="0076A3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1080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2832" y="18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41AF3-492D-4A22-94C2-082532C36E9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6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</a:t>
            </a:r>
            <a:r>
              <a:rPr lang="en-US" altLang="ko-KR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39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3L8OfbTXH0&amp;feature=related" TargetMode="External"/><Relationship Id="rId2" Type="http://schemas.openxmlformats.org/officeDocument/2006/relationships/hyperlink" Target="http://www.youtube.com/watch?v=0GSIKwfkFCA&amp;feature=rel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J3ioMxRI174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12068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Temporal Reasoning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5BE61F-2AD8-D04C-AB1B-699C3B664EA7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8</a:t>
            </a:r>
            <a:r>
              <a:rPr kumimoji="1" lang="ko-KR" altLang="en-US" sz="2800" b="1" dirty="0">
                <a:latin typeface="+mj-lt"/>
              </a:rPr>
              <a:t>일 수요일 </a:t>
            </a:r>
            <a:r>
              <a:rPr kumimoji="1" lang="en-US" altLang="ko-KR" sz="2800" b="1" dirty="0">
                <a:latin typeface="+mj-lt"/>
              </a:rPr>
              <a:t>3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82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55272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12.1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 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Time and Uncertainty (1/4)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79512" y="843558"/>
                <a:ext cx="8784976" cy="41044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Time and Uncertainty</a:t>
                </a:r>
                <a:r>
                  <a:rPr lang="en-US" sz="1800" b="0" dirty="0"/>
                  <a:t>: The world changes; we need to track and predict it.</a:t>
                </a:r>
              </a:p>
              <a:p>
                <a:pPr marL="0" indent="0">
                  <a:buNone/>
                </a:pPr>
                <a:r>
                  <a:rPr lang="en-US" sz="2000" dirty="0"/>
                  <a:t>States and observations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Assume </a:t>
                </a:r>
                <a:r>
                  <a:rPr lang="en-US" sz="1800" dirty="0">
                    <a:solidFill>
                      <a:srgbClr val="0000FF"/>
                    </a:solidFill>
                  </a:rPr>
                  <a:t>discrete-time</a:t>
                </a:r>
                <a:r>
                  <a:rPr lang="en-US" sz="1800" dirty="0"/>
                  <a:t> models </a:t>
                </a:r>
                <a:r>
                  <a:rPr lang="en-US" sz="1800" dirty="0">
                    <a:sym typeface="Wingdings" pitchFamily="2" charset="2"/>
                  </a:rPr>
                  <a:t> world viewed as a series of </a:t>
                </a:r>
                <a:r>
                  <a:rPr lang="en-US" sz="1800" dirty="0">
                    <a:solidFill>
                      <a:srgbClr val="0000FF"/>
                    </a:solidFill>
                    <a:sym typeface="Wingdings" pitchFamily="2" charset="2"/>
                  </a:rPr>
                  <a:t>time slices</a:t>
                </a:r>
                <a:r>
                  <a:rPr lang="en-US" sz="1800" dirty="0">
                    <a:sym typeface="Wingdings" pitchFamily="2" charset="2"/>
                  </a:rPr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  <a:sym typeface="Wingdings" pitchFamily="2" charset="2"/>
                  </a:rPr>
                  <a:t>Time interval</a:t>
                </a:r>
                <a:r>
                  <a:rPr lang="en-US" sz="1800" dirty="0">
                    <a:sym typeface="Wingdings" pitchFamily="2" charset="2"/>
                  </a:rPr>
                  <a:t> between slices is assumed to be </a:t>
                </a:r>
                <a:r>
                  <a:rPr lang="en-US" sz="1800" dirty="0">
                    <a:solidFill>
                      <a:srgbClr val="0000FF"/>
                    </a:solidFill>
                    <a:sym typeface="Wingdings" pitchFamily="2" charset="2"/>
                  </a:rPr>
                  <a:t>same</a:t>
                </a:r>
                <a:r>
                  <a:rPr lang="en-US" sz="1800" dirty="0">
                    <a:sym typeface="Wingdings" pitchFamily="2" charset="2"/>
                  </a:rPr>
                  <a:t> for every interval.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>
                    <a:sym typeface="Wingdings" pitchFamily="2" charset="2"/>
                  </a:rPr>
                  <a:t>For simplicity, this chapter assume that the same subset of variables is observable in each time slice.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: Set of state variables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.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: Set of observable evidence variables.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: set of variables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inclusive.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>
                    <a:sym typeface="Wingdings" pitchFamily="2" charset="2"/>
                  </a:rPr>
                  <a:t>The observation at time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ym typeface="Wingdings" pitchFamily="2" charset="2"/>
                  </a:rPr>
                  <a:t> for some set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ym typeface="Wingdings" pitchFamily="2" charset="2"/>
                  </a:rPr>
                  <a:t>.</a:t>
                </a:r>
                <a:endParaRPr lang="en-US" sz="2400" dirty="0"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79512" y="843558"/>
                <a:ext cx="8784976" cy="4104456"/>
              </a:xfrm>
              <a:blipFill>
                <a:blip r:embed="rId2"/>
                <a:stretch>
                  <a:fillRect l="-5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4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Time and Uncertainty (2/4)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91742" y="618478"/>
                <a:ext cx="8772745" cy="39604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Transition and sensor models</a:t>
                </a:r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Markov assumption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depends on bounded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Markov processes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First-order Markov process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sym typeface="Wingdings" pitchFamily="2" charset="2"/>
                  </a:rPr>
                  <a:t>Transition model</a:t>
                </a:r>
                <a:r>
                  <a:rPr lang="en-US" dirty="0"/>
                  <a:t>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Second-order Markov process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91742" y="618478"/>
                <a:ext cx="8772745" cy="3960440"/>
              </a:xfr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39AD2-C010-2445-B95B-9EE90DBE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t="2776" r="2751" b="2801"/>
          <a:stretch/>
        </p:blipFill>
        <p:spPr>
          <a:xfrm>
            <a:off x="1223628" y="2745299"/>
            <a:ext cx="6691825" cy="19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3EC3B0-6181-6F46-9A53-10104649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5" r="3665"/>
          <a:stretch/>
        </p:blipFill>
        <p:spPr>
          <a:xfrm>
            <a:off x="4389125" y="2368961"/>
            <a:ext cx="4627748" cy="2284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Time and Uncertainty (3/4)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7504" y="699542"/>
                <a:ext cx="7704856" cy="38751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Transition and sensor models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Assume that changes in the world state are caused by a </a:t>
                </a:r>
                <a:r>
                  <a:rPr lang="en-US" sz="1600" dirty="0">
                    <a:solidFill>
                      <a:srgbClr val="0000FF"/>
                    </a:solidFill>
                  </a:rPr>
                  <a:t>time-homogenous process</a:t>
                </a:r>
                <a:r>
                  <a:rPr lang="en-US" sz="1600" dirty="0"/>
                  <a:t>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400" dirty="0"/>
                  <a:t>A process of change that is governed by laws that do not themselves change over time.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</a:rPr>
                  <a:t>Sensor Markov assumption</a:t>
                </a:r>
                <a:r>
                  <a:rPr lang="en-US" sz="1600" dirty="0"/>
                  <a:t>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  <a:sym typeface="Wingdings" pitchFamily="2" charset="2"/>
                  </a:rPr>
                  <a:t></a:t>
                </a:r>
                <a:r>
                  <a:rPr lang="en-US" sz="1600" dirty="0">
                    <a:solidFill>
                      <a:srgbClr val="C00000"/>
                    </a:solidFill>
                    <a:sym typeface="Wingdings" pitchFamily="2" charset="2"/>
                  </a:rPr>
                  <a:t> Sensor model </a:t>
                </a:r>
                <a:r>
                  <a:rPr lang="en-US" sz="1600" dirty="0">
                    <a:sym typeface="Wingdings" pitchFamily="2" charset="2"/>
                  </a:rPr>
                  <a:t>or observation model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  <a:sym typeface="Wingdings" pitchFamily="2" charset="2"/>
                  </a:rPr>
                  <a:t>Stationary</a:t>
                </a:r>
                <a:r>
                  <a:rPr lang="en-US" sz="1600" dirty="0">
                    <a:sym typeface="Wingdings" pitchFamily="2" charset="2"/>
                  </a:rPr>
                  <a:t> process: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400" dirty="0">
                    <a:sym typeface="Wingdings" pitchFamily="2" charset="2"/>
                  </a:rPr>
                  <a:t>Transition model and sensor model fixed for 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</a:rPr>
                  <a:t>Complete joint distribution</a:t>
                </a:r>
                <a:r>
                  <a:rPr lang="en-US" sz="1600" dirty="0"/>
                  <a:t>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7504" y="699542"/>
                <a:ext cx="7704856" cy="3875196"/>
              </a:xfrm>
              <a:blipFill>
                <a:blip r:embed="rId3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288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12.1 Time and Uncertainty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751706"/>
            <a:ext cx="8352928" cy="3960440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/>
              <a:t>First-order Markov assumption </a:t>
            </a:r>
            <a:r>
              <a:rPr lang="en-US" sz="2000" b="0" dirty="0">
                <a:solidFill>
                  <a:srgbClr val="0000FF"/>
                </a:solidFill>
              </a:rPr>
              <a:t>not exactly true in the real world</a:t>
            </a:r>
            <a:r>
              <a:rPr lang="en-US" sz="2000" b="0" dirty="0"/>
              <a:t>!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r>
              <a:rPr lang="en-US" sz="2000" dirty="0"/>
              <a:t>Possible fixes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Increase order of Markov process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Augment state (e.g. Temperature, Pressure, etc.)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Restore the Markov property by including charge level Battery.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Robot motion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Augment position and velocity with Battery.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8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 in Temporal Models</a:t>
            </a:r>
          </a:p>
        </p:txBody>
      </p:sp>
    </p:spTree>
    <p:extLst>
      <p:ext uri="{BB962C8B-B14F-4D97-AF65-F5344CB8AC3E}">
        <p14:creationId xmlns:p14="http://schemas.microsoft.com/office/powerpoint/2010/main" val="225308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Inference in Temporal Models (1/7)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0F4B63-D105-6743-A290-4C9D12EF4D9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536" y="771550"/>
                <a:ext cx="8352928" cy="41044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Inference in Temporal Models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Filtering</a:t>
                </a:r>
                <a:r>
                  <a:rPr lang="en-US" sz="1800" dirty="0">
                    <a:solidFill>
                      <a:srgbClr val="0000FF"/>
                    </a:solidFill>
                  </a:rPr>
                  <a:t> (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state estimation</a:t>
                </a:r>
                <a:r>
                  <a:rPr lang="en-US" sz="1800" dirty="0">
                    <a:solidFill>
                      <a:srgbClr val="0000FF"/>
                    </a:solidFill>
                  </a:rPr>
                  <a:t>):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Belief state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Prediction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Evaluation of possible action sequences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Like filtering but without the evidence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Smoothing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Better estimate of past states, essential for learning.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Most likely explanation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1800" b="1" i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Speech recognition, decoding with a noisy channel.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0F4B63-D105-6743-A290-4C9D12EF4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536" y="771550"/>
                <a:ext cx="8352928" cy="4104456"/>
              </a:xfrm>
              <a:blipFill>
                <a:blip r:embed="rId2"/>
                <a:stretch>
                  <a:fillRect l="-912" b="-12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56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7504" y="627534"/>
                <a:ext cx="8676456" cy="41642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Filtering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>
                    <a:latin typeface="Cambria Math" panose="02040503050406030204" pitchFamily="18" charset="0"/>
                  </a:rPr>
                  <a:t>Aim: Devise a </a:t>
                </a:r>
                <a:r>
                  <a:rPr lang="en-US" sz="16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recursive state estimation</a:t>
                </a:r>
                <a:r>
                  <a:rPr lang="en-US" sz="1600" dirty="0">
                    <a:latin typeface="Cambria Math" panose="02040503050406030204" pitchFamily="18" charset="0"/>
                  </a:rPr>
                  <a:t> algorithm, </a:t>
                </a:r>
                <a14:m>
                  <m:oMath xmlns:m="http://schemas.openxmlformats.org/officeDocument/2006/math">
                    <m:r>
                      <a:rPr lang="en-US" sz="1600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6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		(dividing up the evidence)</a:t>
                </a:r>
                <a:br>
                  <a:rPr lang="en-US" sz="1600" dirty="0"/>
                </a:br>
                <a:r>
                  <a:rPr lang="en-US" sz="1600" dirty="0"/>
                  <a:t> 		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dirty="0"/>
                  <a:t> 	(using Bayes’ rule,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b="0" dirty="0"/>
                  <a:t>)</a:t>
                </a:r>
                <a:br>
                  <a:rPr lang="en-US" sz="1600" b="0" dirty="0"/>
                </a:br>
                <a:r>
                  <a:rPr lang="en-US" sz="1600" b="0" dirty="0"/>
                  <a:t>		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	(by the sensor Markov assumption)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1600" dirty="0"/>
                  <a:t>		</a:t>
                </a:r>
                <a:r>
                  <a:rPr lang="en-US" sz="1400" dirty="0"/>
                  <a:t>                  </a:t>
                </a:r>
                <a:r>
                  <a:rPr 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sz="1400" i="1" dirty="0">
                    <a:solidFill>
                      <a:srgbClr val="C00000"/>
                    </a:solidFill>
                  </a:rPr>
                  <a:t>update</a:t>
                </a:r>
                <a:r>
                  <a:rPr lang="en-US" sz="1400" dirty="0">
                    <a:solidFill>
                      <a:srgbClr val="C00000"/>
                    </a:solidFill>
                  </a:rPr>
                  <a:t>  </a:t>
                </a:r>
                <a:r>
                  <a:rPr lang="ko-KR" altLang="en-US" sz="1400" dirty="0">
                    <a:solidFill>
                      <a:srgbClr val="C00000"/>
                    </a:solidFill>
                  </a:rPr>
                  <a:t>  </a:t>
                </a:r>
                <a:r>
                  <a:rPr lang="en-US" sz="1400" dirty="0">
                    <a:solidFill>
                      <a:srgbClr val="C00000"/>
                    </a:solidFill>
                  </a:rPr>
                  <a:t>          </a:t>
                </a:r>
                <a:r>
                  <a:rPr lang="en-US" sz="1400" i="1" dirty="0">
                    <a:solidFill>
                      <a:srgbClr val="C00000"/>
                    </a:solidFill>
                  </a:rPr>
                  <a:t>prediction</a:t>
                </a:r>
                <a:endParaRPr lang="en-US" sz="1600" i="1" dirty="0">
                  <a:solidFill>
                    <a:srgbClr val="C00000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Message is propagated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forward</a:t>
                </a:r>
                <a:r>
                  <a:rPr lang="en-US" sz="1600" dirty="0"/>
                  <a:t> along the sequence modified by each transition and updated by each new observation. 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FORWARD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Time and space constant (independent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sz="1600" b="0" dirty="0"/>
                </a:br>
                <a:r>
                  <a:rPr lang="en-US" sz="1600" b="0" dirty="0"/>
                  <a:t>     	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914400" lvl="2" indent="0">
                  <a:buNone/>
                </a:pPr>
                <a:r>
                  <a:rPr lang="ko-KR" altLang="en-US" sz="1400" i="1" dirty="0">
                    <a:solidFill>
                      <a:srgbClr val="C00000"/>
                    </a:solidFill>
                  </a:rPr>
                  <a:t>                                             </a:t>
                </a:r>
                <a:r>
                  <a:rPr lang="en-US" altLang="ko-KR" sz="1400" i="1" dirty="0">
                    <a:solidFill>
                      <a:srgbClr val="C00000"/>
                    </a:solidFill>
                  </a:rPr>
                  <a:t>sensor model</a:t>
                </a:r>
                <a:r>
                  <a:rPr lang="en-US" altLang="ko-Kore-KR" sz="1400" dirty="0">
                    <a:solidFill>
                      <a:srgbClr val="C00000"/>
                    </a:solidFill>
                  </a:rPr>
                  <a:t>        </a:t>
                </a:r>
                <a:r>
                  <a:rPr lang="en-US" altLang="ko-Kore-KR" sz="1400" i="1" dirty="0">
                    <a:solidFill>
                      <a:srgbClr val="C00000"/>
                    </a:solidFill>
                  </a:rPr>
                  <a:t>transition model  recursion    </a:t>
                </a:r>
                <a:endParaRPr lang="en-US" sz="14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7504" y="627534"/>
                <a:ext cx="8676456" cy="4164232"/>
              </a:xfrm>
              <a:blipFill>
                <a:blip r:embed="rId2"/>
                <a:stretch>
                  <a:fillRect l="-585" b="-1307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8138613-7C04-A747-800A-722FD7A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12.2 Inference in Temporal Models (2/7)</a:t>
            </a:r>
          </a:p>
        </p:txBody>
      </p:sp>
    </p:spTree>
    <p:extLst>
      <p:ext uri="{BB962C8B-B14F-4D97-AF65-F5344CB8AC3E}">
        <p14:creationId xmlns:p14="http://schemas.microsoft.com/office/powerpoint/2010/main" val="68907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728" y="627534"/>
                <a:ext cx="9096272" cy="42683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Prediction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Aim: Filtering without the addition of new evidence.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i="0" dirty="0"/>
                  <a:t>Filtering process already incorporates a </a:t>
                </a:r>
                <a:r>
                  <a:rPr lang="en-US" sz="1600" dirty="0"/>
                  <a:t>one-step prediction.</a:t>
                </a:r>
                <a:endParaRPr lang="en-US" sz="1600" i="0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sz="1600" b="0" dirty="0"/>
                </a:br>
                <a:r>
                  <a:rPr lang="en-US" sz="1600" b="0" dirty="0"/>
                  <a:t>			 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      </a:t>
                </a:r>
                <a:r>
                  <a:rPr lang="en-US" sz="1200" b="0" i="1" dirty="0">
                    <a:solidFill>
                      <a:srgbClr val="C00000"/>
                    </a:solidFill>
                  </a:rPr>
                  <a:t>transition model       recursion</a:t>
                </a:r>
                <a:endParaRPr lang="en-US" sz="1600" dirty="0"/>
              </a:p>
              <a:p>
                <a:pPr marL="0" indent="0">
                  <a:buNone/>
                </a:pPr>
                <a:r>
                  <a:rPr lang="en-US" sz="1800" dirty="0"/>
                  <a:t>Likelihood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Likelihood message: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Useful quantity if we want to compare different temporal models that might have produced the same evidence sequence.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Having computed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we obtain the actual likelihood by summing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728" y="627534"/>
                <a:ext cx="9096272" cy="4268316"/>
              </a:xfrm>
              <a:blipFill>
                <a:blip r:embed="rId2"/>
                <a:stretch>
                  <a:fillRect l="-558" b="-68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8138613-7C04-A747-800A-722FD7A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12.2 Inference in Temporal Models (3/7)</a:t>
            </a:r>
          </a:p>
        </p:txBody>
      </p:sp>
    </p:spTree>
    <p:extLst>
      <p:ext uri="{BB962C8B-B14F-4D97-AF65-F5344CB8AC3E}">
        <p14:creationId xmlns:p14="http://schemas.microsoft.com/office/powerpoint/2010/main" val="227023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Inference in Temporal Models (4/7)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5496" y="615366"/>
                <a:ext cx="9073008" cy="44644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Smoothing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Split the computation</a:t>
                </a:r>
                <a:r>
                  <a:rPr lang="en-US" sz="1800" b="0" dirty="0">
                    <a:ea typeface="Cambria Math" panose="02040503050406030204" pitchFamily="18" charset="0"/>
                  </a:rPr>
                  <a:t> into two parts – evidenc</a:t>
                </a:r>
                <a:r>
                  <a:rPr lang="en-US" sz="1800" dirty="0">
                    <a:ea typeface="Cambria Math" panose="02040503050406030204" pitchFamily="18" charset="0"/>
                  </a:rPr>
                  <a:t>e up to k and evidence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b="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ore-KR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ore-KR" sz="18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	                (using Bayes’ rule,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1" i="0" smtClean="0">
                        <a:solidFill>
                          <a:srgbClr val="54A20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1800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54A20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+1:</m:t>
                        </m:r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	(using conditional independence)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/>
                  <a:t>Backward message </a:t>
                </a:r>
                <a:r>
                  <a:rPr lang="en-US" sz="1800" dirty="0"/>
                  <a:t>analogous to the forward message.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The backward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+1: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can be computed by a recursive process that runs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from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+1: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ore-KR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                 </a:t>
                </a:r>
                <a:r>
                  <a:rPr lang="en-US" sz="1400" dirty="0"/>
                  <a:t> </a:t>
                </a:r>
                <a:r>
                  <a:rPr lang="en-US" sz="1400" i="1" dirty="0">
                    <a:solidFill>
                      <a:srgbClr val="C00000"/>
                    </a:solidFill>
                  </a:rPr>
                  <a:t>sensor model            recursion        transition model</a:t>
                </a:r>
                <a:r>
                  <a:rPr lang="en-US" i="1" dirty="0">
                    <a:solidFill>
                      <a:srgbClr val="C00000"/>
                    </a:solidFill>
                  </a:rPr>
                  <a:t> </a:t>
                </a:r>
                <a:endParaRPr lang="en-US" sz="14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5496" y="615366"/>
                <a:ext cx="9073008" cy="4464432"/>
              </a:xfrm>
              <a:blipFill>
                <a:blip r:embed="rId3"/>
                <a:stretch>
                  <a:fillRect l="-698" b="-937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8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640871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12차시 : Temporal Reasoning</a:t>
            </a:r>
            <a:endParaRPr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Inference in Temporal Models (5/7)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655791"/>
                <a:ext cx="8352928" cy="13159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Forward-backward Algorithm for smoothing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</a:rPr>
                  <a:t>Cache forward messages along the way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Time linear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 (polytree inference),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655791"/>
                <a:ext cx="8352928" cy="1315988"/>
              </a:xfrm>
              <a:blipFill>
                <a:blip r:embed="rId2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30420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999A2-7755-F943-9AD6-9845FE9E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33" y="1752517"/>
            <a:ext cx="6656982" cy="308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Inference in Temporal Models (6/7)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536" y="627533"/>
                <a:ext cx="8352928" cy="43513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Finding the most likely sequence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Most likely sequence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sequence of most likely states.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Most likely path to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most likely path to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with another step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Identical to filtering,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replaced by the message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Update has sum replaced by max, giving the Viterbi algorithm: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8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ko-Kore-KR" sz="18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536" y="627533"/>
                <a:ext cx="8352928" cy="4351305"/>
              </a:xfrm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47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12.2 Inference in Temporal Models (7/7)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536" y="631917"/>
                <a:ext cx="8352928" cy="16040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Finding the most likely sequence</a:t>
                </a: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6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536" y="631917"/>
                <a:ext cx="8352928" cy="1604020"/>
              </a:xfrm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742F8-4221-D34B-9813-DFD98E4D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4" y="2122449"/>
            <a:ext cx="5760640" cy="2753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D5C231-ECFD-964E-B6D6-0C6A7CB7FC65}"/>
              </a:ext>
            </a:extLst>
          </p:cNvPr>
          <p:cNvSpPr txBox="1"/>
          <p:nvPr/>
        </p:nvSpPr>
        <p:spPr>
          <a:xfrm>
            <a:off x="6516216" y="2715766"/>
            <a:ext cx="23762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the Viterbi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the umbrella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sequence.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true,true,false,true,true</a:t>
            </a:r>
            <a:r>
              <a:rPr lang="en-U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KR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5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23558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12.3 Hidden Markov Models 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21632" y="771550"/>
                <a:ext cx="8700736" cy="4046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Hidden Markov Model (HMM)</a:t>
                </a: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is a single, discrete variable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ore-KR" sz="1800" dirty="0"/>
                  <a:t> have values denoted by integers </a:t>
                </a:r>
                <a14:m>
                  <m:oMath xmlns:m="http://schemas.openxmlformats.org/officeDocument/2006/math"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ore-KR" sz="1800" dirty="0"/>
                  <a:t> </a:t>
                </a:r>
                <a:endParaRPr lang="en-US" sz="1800" b="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Transition matrix 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Matrix)</a:t>
                </a:r>
                <a:endParaRPr lang="en-US" sz="18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Sensor matrix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(observation matrix) for each time step, diagonal elements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4A20E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4A20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Forward and backward messages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𝐓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  <m:sub>
                        <m:r>
                          <a:rPr lang="en-US" b="0" i="1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>
                            <a:solidFill>
                              <a:srgbClr val="54A20E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+2: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21632" y="771550"/>
                <a:ext cx="8700736" cy="4046638"/>
              </a:xfrm>
              <a:blipFill>
                <a:blip r:embed="rId2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81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12.3 Hidden Markov Models (2/3)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14672" y="771550"/>
                <a:ext cx="3744417" cy="396711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HMM example: Localization</a:t>
                </a:r>
                <a:endParaRPr lang="en-US" sz="1600" dirty="0"/>
              </a:p>
              <a:p>
                <a:pPr>
                  <a:buFont typeface="Wingdings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itchFamily="2" charset="2"/>
                  <a:buChar char="Ø"/>
                </a:pPr>
                <a:endParaRPr lang="en-US" sz="1600" b="1" dirty="0"/>
              </a:p>
              <a:p>
                <a:pPr lvl="1">
                  <a:buFont typeface="Wingdings" pitchFamily="2" charset="2"/>
                  <a:buChar char="Ø"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ore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 i="0" smtClean="0"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altLang="ko-Kore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ore-KR" sz="16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ko-Kore-KR" sz="16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ore-KR" sz="1600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sSub>
                            <m:sSubPr>
                              <m:ctrlPr>
                                <a:rPr lang="en-US" altLang="ko-Kore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ore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i="0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=1011</m:t>
                        </m:r>
                      </m:e>
                    </m:d>
                  </m:oMath>
                </a14:m>
                <a:endParaRPr lang="en-US" sz="1600" b="1" dirty="0"/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=1011,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=1010)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14672" y="771550"/>
                <a:ext cx="3744417" cy="3967110"/>
              </a:xfrm>
              <a:blipFill>
                <a:blip r:embed="rId2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E97AF-2B54-D74F-98B6-E0187F93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627534"/>
            <a:ext cx="5099923" cy="4163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0E1F38-A2CC-8641-86BC-542DC05ED7CC}"/>
                  </a:ext>
                </a:extLst>
              </p:cNvPr>
              <p:cNvSpPr txBox="1"/>
              <p:nvPr/>
            </p:nvSpPr>
            <p:spPr>
              <a:xfrm>
                <a:off x="0" y="1419622"/>
                <a:ext cx="4355976" cy="780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ore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ore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ore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ore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ore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NEIGHBORS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0E1F38-A2CC-8641-86BC-542DC05E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9622"/>
                <a:ext cx="4355976" cy="780150"/>
              </a:xfrm>
              <a:prstGeom prst="rect">
                <a:avLst/>
              </a:prstGeom>
              <a:blipFill>
                <a:blip r:embed="rId4"/>
                <a:stretch>
                  <a:fillRect t="-196825" b="-2825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13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12.3 Hidden Markov Models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751706"/>
            <a:ext cx="8352928" cy="124398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Performance of HMM Localization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43753-D486-6341-8903-19C2973AE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5"/>
          <a:stretch/>
        </p:blipFill>
        <p:spPr>
          <a:xfrm>
            <a:off x="1403648" y="1203598"/>
            <a:ext cx="6336704" cy="35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3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Kalman Filters</a:t>
            </a:r>
          </a:p>
        </p:txBody>
      </p:sp>
    </p:spTree>
    <p:extLst>
      <p:ext uri="{BB962C8B-B14F-4D97-AF65-F5344CB8AC3E}">
        <p14:creationId xmlns:p14="http://schemas.microsoft.com/office/powerpoint/2010/main" val="1197913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C7EDD-8524-A54F-9C57-F418F082C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r="2892"/>
          <a:stretch/>
        </p:blipFill>
        <p:spPr>
          <a:xfrm>
            <a:off x="5988015" y="771550"/>
            <a:ext cx="3073931" cy="2151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12.4 Kalman Filters (1/4)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9736" y="634628"/>
                <a:ext cx="8196680" cy="41835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Problem - Filtering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Estimating state variables from noisy observations over time.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Discrete</a:t>
                </a:r>
                <a:r>
                  <a:rPr lang="en-US" sz="1600" dirty="0"/>
                  <a:t> variables: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HMM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sz="1600" dirty="0"/>
                  <a:t> variables: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Kalman filtering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Flying bird example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/>
                  <a:t>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/>
                  <a:t>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ore-K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sz="16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acc>
                      </m:e>
                      <m:sub>
                        <m:r>
                          <a:rPr lang="en-US" altLang="ko-Kore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/>
                  <a:t>Let time interval between observations be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600" dirty="0"/>
                  <a:t>, and assume constant velocity during the interval; then the position update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∆.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1600" dirty="0"/>
                  <a:t>Adding Gaussian noise, we obtain a linear-Gaussian transition model: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ore-KR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ore-KR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ko-Kore-KR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ore-KR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ore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ore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ore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ore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9736" y="634628"/>
                <a:ext cx="8196680" cy="4183559"/>
              </a:xfrm>
              <a:blipFill>
                <a:blip r:embed="rId3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2A428-AF0E-7D42-9171-7FB66E4C6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8" r="4102"/>
          <a:stretch/>
        </p:blipFill>
        <p:spPr>
          <a:xfrm>
            <a:off x="3923928" y="2131405"/>
            <a:ext cx="2289975" cy="9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5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12.4 Kalman Filters (2/4)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0907" y="699542"/>
                <a:ext cx="8194651" cy="396044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Updating Gaussian Distribution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If the current distribution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Gaussian and the transition model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linear Gaussian, then the one-step </a:t>
                </a:r>
                <a:r>
                  <a:rPr lang="en-US" sz="1600" dirty="0">
                    <a:solidFill>
                      <a:srgbClr val="0000FF"/>
                    </a:solidFill>
                  </a:rPr>
                  <a:t>predicted distribution</a:t>
                </a:r>
                <a:r>
                  <a:rPr lang="en-US" sz="1600" dirty="0"/>
                  <a:t> given by the following equation is also a Gaussian distribution.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sz="16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1600" dirty="0"/>
                </a:br>
                <a:endParaRPr lang="en-US" sz="16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1600" dirty="0"/>
                  <a:t>                            </a:t>
                </a:r>
                <a:r>
                  <a:rPr lang="en-US" sz="1200" i="1" dirty="0"/>
                  <a:t>predicted distribution           </a:t>
                </a:r>
                <a:r>
                  <a:rPr lang="en-US" sz="1200" i="1" dirty="0">
                    <a:solidFill>
                      <a:srgbClr val="C00000"/>
                    </a:solidFill>
                  </a:rPr>
                  <a:t>transition</a:t>
                </a:r>
                <a:r>
                  <a:rPr lang="en-US" sz="1200" i="1" dirty="0"/>
                  <a:t>       current distribution</a:t>
                </a:r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endParaRPr lang="en-US" sz="1600" b="1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600" dirty="0"/>
                  <a:t>If the predicted is Gaussian and the sensor model is linear-Gaussian, then, after conditioning on the new evidence, the </a:t>
                </a:r>
                <a:r>
                  <a:rPr lang="en-US" sz="1600" dirty="0">
                    <a:solidFill>
                      <a:srgbClr val="0000FF"/>
                    </a:solidFill>
                  </a:rPr>
                  <a:t>updated distribution</a:t>
                </a:r>
                <a:r>
                  <a:rPr lang="en-US" sz="1600" dirty="0"/>
                  <a:t> is also a Gaussian distribution.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1" i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600" b="1" i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600" dirty="0"/>
                </a:br>
                <a:endParaRPr lang="en-US" sz="16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1400" dirty="0"/>
                  <a:t>                              </a:t>
                </a:r>
                <a:r>
                  <a:rPr lang="en-US" sz="1200" i="1" dirty="0"/>
                  <a:t>updated distribution          </a:t>
                </a:r>
                <a:r>
                  <a:rPr lang="en-US" sz="1200" i="1" dirty="0">
                    <a:solidFill>
                      <a:srgbClr val="C00000"/>
                    </a:solidFill>
                  </a:rPr>
                  <a:t>sensor model</a:t>
                </a:r>
                <a:r>
                  <a:rPr lang="en-US" sz="1200" i="1" dirty="0"/>
                  <a:t>          prediction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0907" y="699542"/>
                <a:ext cx="8194651" cy="3960440"/>
              </a:xfrm>
              <a:blipFill>
                <a:blip r:embed="rId2"/>
                <a:stretch>
                  <a:fillRect l="-309" t="-639" r="-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5D0C6-B195-4348-BB20-A92BB9C54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" r="2892"/>
          <a:stretch/>
        </p:blipFill>
        <p:spPr>
          <a:xfrm>
            <a:off x="6372199" y="1563638"/>
            <a:ext cx="226290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3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kumimoji="1" lang="en-US" altLang="ko-KR" dirty="0"/>
              <a:t>Introduction: Temporal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Reasoning</a:t>
            </a:r>
            <a:endParaRPr kumimoji="1" lang="ko-Kore-KR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BA3606-E491-7D47-A8BA-6124D92630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20492" y="698723"/>
            <a:ext cx="9328996" cy="4321299"/>
          </a:xfrm>
        </p:spPr>
        <p:txBody>
          <a:bodyPr/>
          <a:lstStyle/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1800" b="1" dirty="0"/>
              <a:t>Probabilistic Reasoning </a:t>
            </a:r>
            <a:r>
              <a:rPr lang="en" altLang="ko-Kore-KR" sz="1800" dirty="0"/>
              <a:t>(</a:t>
            </a:r>
            <a:r>
              <a:rPr lang="en" altLang="ko-Kore-KR" sz="1800" dirty="0">
                <a:solidFill>
                  <a:srgbClr val="7030A0"/>
                </a:solidFill>
              </a:rPr>
              <a:t>Previous lecture</a:t>
            </a:r>
            <a:r>
              <a:rPr lang="en" altLang="ko-Kore-KR" sz="1800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600" dirty="0"/>
              <a:t>A systematic way to represent dependency relationships explicitly in </a:t>
            </a:r>
            <a:r>
              <a:rPr lang="en" altLang="ko-Kore-KR" sz="1600" dirty="0">
                <a:solidFill>
                  <a:srgbClr val="0000FF"/>
                </a:solidFill>
              </a:rPr>
              <a:t>Bayesian networks</a:t>
            </a:r>
            <a:r>
              <a:rPr lang="en" altLang="ko-Kore-KR" sz="1600" dirty="0"/>
              <a:t>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inference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altLang="ko-KR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inference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R" sz="1800" b="1" dirty="0"/>
              <a:t>T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emporal Reasoning </a:t>
            </a:r>
            <a:r>
              <a:rPr lang="en" altLang="ko-Kore-KR" dirty="0"/>
              <a:t>(</a:t>
            </a:r>
            <a:r>
              <a:rPr lang="en" altLang="ko-Kore-KR" dirty="0">
                <a:solidFill>
                  <a:schemeClr val="accent3"/>
                </a:solidFill>
              </a:rPr>
              <a:t>This lecture</a:t>
            </a:r>
            <a:r>
              <a:rPr lang="en" altLang="ko-Kore-KR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We try to interpret the </a:t>
            </a:r>
            <a:r>
              <a:rPr lang="en" altLang="ko-Kore-KR" dirty="0">
                <a:solidFill>
                  <a:srgbClr val="0000FF"/>
                </a:solidFill>
              </a:rPr>
              <a:t>present</a:t>
            </a:r>
            <a:r>
              <a:rPr lang="en" altLang="ko-Kore-KR" dirty="0"/>
              <a:t>, understand the </a:t>
            </a:r>
            <a:r>
              <a:rPr lang="en" altLang="ko-Kore-KR" dirty="0">
                <a:solidFill>
                  <a:srgbClr val="0000FF"/>
                </a:solidFill>
              </a:rPr>
              <a:t>past</a:t>
            </a:r>
            <a:r>
              <a:rPr lang="en" altLang="ko-Kore-KR" dirty="0"/>
              <a:t>, and perhaps </a:t>
            </a:r>
            <a:r>
              <a:rPr lang="en" altLang="ko-Kore-KR" b="1" dirty="0"/>
              <a:t>predict the </a:t>
            </a:r>
            <a:r>
              <a:rPr lang="en" altLang="ko-Kore-KR" b="1" dirty="0">
                <a:solidFill>
                  <a:srgbClr val="0000FF"/>
                </a:solidFill>
              </a:rPr>
              <a:t>future</a:t>
            </a:r>
            <a:r>
              <a:rPr lang="en" altLang="ko-Kore-KR" dirty="0"/>
              <a:t>, even when very little is crystal clear.</a:t>
            </a:r>
          </a:p>
          <a:p>
            <a:pPr lvl="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The methods (search, logical agents, planning etc.) defined </a:t>
            </a:r>
            <a:r>
              <a:rPr lang="en" altLang="ko-Kore-KR" dirty="0">
                <a:solidFill>
                  <a:srgbClr val="0000FF"/>
                </a:solidFill>
              </a:rPr>
              <a:t>belief states </a:t>
            </a:r>
            <a:r>
              <a:rPr lang="en" altLang="ko-Kore-KR" dirty="0"/>
              <a:t>in terms of which world states were possible, but could say nothing about </a:t>
            </a:r>
            <a:r>
              <a:rPr lang="en" altLang="ko-Kore-KR" dirty="0">
                <a:solidFill>
                  <a:srgbClr val="0000FF"/>
                </a:solidFill>
              </a:rPr>
              <a:t>which states </a:t>
            </a:r>
            <a:r>
              <a:rPr lang="en" altLang="ko-Kore-KR" dirty="0"/>
              <a:t>were </a:t>
            </a:r>
            <a:r>
              <a:rPr lang="en" altLang="ko-Kore-KR" b="1" i="1" dirty="0">
                <a:solidFill>
                  <a:srgbClr val="0000FF"/>
                </a:solidFill>
              </a:rPr>
              <a:t>likely</a:t>
            </a:r>
            <a:r>
              <a:rPr lang="en" altLang="ko-Kore-KR" b="1" dirty="0"/>
              <a:t> </a:t>
            </a:r>
            <a:r>
              <a:rPr lang="en" altLang="ko-Kore-KR" dirty="0"/>
              <a:t>or </a:t>
            </a:r>
            <a:r>
              <a:rPr lang="en" altLang="ko-Kore-KR" b="1" i="1" dirty="0">
                <a:solidFill>
                  <a:srgbClr val="0000FF"/>
                </a:solidFill>
              </a:rPr>
              <a:t>unlikely.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In this lecture, we use </a:t>
            </a:r>
            <a:r>
              <a:rPr lang="en" altLang="ko-Kore-KR" b="1" dirty="0"/>
              <a:t>probability theory </a:t>
            </a:r>
            <a:r>
              <a:rPr lang="en" altLang="ko-Kore-KR" dirty="0"/>
              <a:t>to quantify </a:t>
            </a:r>
            <a:r>
              <a:rPr lang="en" altLang="ko-Kore-KR" dirty="0">
                <a:solidFill>
                  <a:srgbClr val="0000FF"/>
                </a:solidFill>
              </a:rPr>
              <a:t>the degree of belief</a:t>
            </a:r>
            <a:r>
              <a:rPr lang="en" altLang="ko-Kore-KR" dirty="0"/>
              <a:t> in elements of the belief state.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" altLang="ko-Kore-KR" dirty="0"/>
              <a:t>define </a:t>
            </a:r>
            <a:r>
              <a:rPr lang="en" altLang="ko-Kore-KR" b="1" dirty="0"/>
              <a:t>basic inference tasks </a:t>
            </a:r>
            <a:r>
              <a:rPr lang="en" altLang="ko-Kore-KR" dirty="0"/>
              <a:t>and describes the general structure of inference algorithms for temporal models.</a:t>
            </a:r>
          </a:p>
          <a:p>
            <a:pPr lvl="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Markov models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filters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Bayesian networks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83368-7616-F54E-8B17-811E35E6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r="2892"/>
          <a:stretch/>
        </p:blipFill>
        <p:spPr>
          <a:xfrm>
            <a:off x="5652120" y="1794836"/>
            <a:ext cx="3394361" cy="2376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12.4 Kalman Filters (3/4)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51520" y="634628"/>
                <a:ext cx="6552728" cy="41835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Kalman filter update cycle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Full multivariate Gaussian distribution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altLang="ko-Kore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ore-KR" sz="1800" b="1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Transition and sensor model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ore-KR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ore-KR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𝐇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Update for mean and covariance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br>
                  <a:rPr lang="en-US" sz="1800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ko-Kore-KR" sz="1800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Kalman gain matrix</a:t>
                </a:r>
                <a:r>
                  <a:rPr lang="en-US" sz="1800" b="0" dirty="0">
                    <a:ea typeface="Cambria Math" panose="02040503050406030204" pitchFamily="18" charset="0"/>
                  </a:rPr>
                  <a:t>:</a:t>
                </a:r>
                <a:br>
                  <a:rPr lang="en-US" sz="1800" dirty="0">
                    <a:ea typeface="Cambria Math" panose="02040503050406030204" pitchFamily="18" charset="0"/>
                  </a:rPr>
                </a:br>
                <a:r>
                  <a:rPr lang="ko-KR" altLang="en-US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b="0" dirty="0"/>
                  <a:t> (</a:t>
                </a:r>
                <a14:m>
                  <m:oMath xmlns:m="http://schemas.openxmlformats.org/officeDocument/2006/math">
                    <m:r>
                      <a:rPr lang="en-US" sz="1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ko-Kore-KR" sz="1800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altLang="ko-Kore-KR" sz="1800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p>
                                    <m:r>
                                      <a:rPr lang="en-US" altLang="ko-Kore-KR" sz="1800" b="1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en-US" altLang="ko-Kore-KR" sz="1800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51520" y="634628"/>
                <a:ext cx="6552728" cy="4183559"/>
              </a:xfrm>
              <a:blipFill>
                <a:blip r:embed="rId3"/>
                <a:stretch>
                  <a:fillRect l="-967" b="-483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6586660" y="1194672"/>
            <a:ext cx="2557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769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12.4 Kalman Filters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634629"/>
            <a:ext cx="8496944" cy="511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Result of Kalman filtering for an object moving on the X-Y plane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CFCAF-0C16-9B48-891C-BC5E4C335548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127F-3DC6-C146-8BFC-F9BC21AF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" r="2169" b="3800"/>
          <a:stretch/>
        </p:blipFill>
        <p:spPr>
          <a:xfrm>
            <a:off x="1343872" y="1145829"/>
            <a:ext cx="6048672" cy="36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7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Dynamic Bayesian Networks</a:t>
            </a:r>
          </a:p>
        </p:txBody>
      </p:sp>
    </p:spTree>
    <p:extLst>
      <p:ext uri="{BB962C8B-B14F-4D97-AF65-F5344CB8AC3E}">
        <p14:creationId xmlns:p14="http://schemas.microsoft.com/office/powerpoint/2010/main" val="3288863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(1/7)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87524" y="699543"/>
                <a:ext cx="8568952" cy="40324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Dynamic Bayesian Networks (DBNs)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0" dirty="0"/>
                  <a:t>Bayesian network that represents a </a:t>
                </a:r>
                <a:r>
                  <a:rPr lang="en-US" sz="1800" b="0" dirty="0">
                    <a:solidFill>
                      <a:srgbClr val="0000FF"/>
                    </a:solidFill>
                  </a:rPr>
                  <a:t>temporal probability model</a:t>
                </a:r>
                <a:r>
                  <a:rPr lang="en-US" sz="1800" b="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Assumptions and variables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b="0" dirty="0">
                    <a:solidFill>
                      <a:srgbClr val="0000FF"/>
                    </a:solidFill>
                  </a:rPr>
                  <a:t>Markov process assumption</a:t>
                </a:r>
                <a:r>
                  <a:rPr lang="en-US" b="0" dirty="0"/>
                  <a:t>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State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00FF"/>
                    </a:solidFill>
                  </a:rPr>
                  <a:t>evidence variable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Formulation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b="0" dirty="0">
                    <a:solidFill>
                      <a:srgbClr val="0000FF"/>
                    </a:solidFill>
                  </a:rPr>
                  <a:t>Transition model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altLang="ko-Kore-KR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Sensor model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altLang="ko-Kore-KR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Applying to continuous variables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b="0" dirty="0"/>
                  <a:t>Use d</a:t>
                </a:r>
                <a:r>
                  <a:rPr lang="en-US" dirty="0"/>
                  <a:t>erivates of variables with variables.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7524" y="699543"/>
                <a:ext cx="8568952" cy="4032448"/>
              </a:xfrm>
              <a:blipFill>
                <a:blip r:embed="rId2"/>
                <a:stretch>
                  <a:fillRect l="-740" b="-18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6D87D0-7193-F046-841C-AC56CA133BBA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A2C4E-8786-6D4F-B94C-76F4029E0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4" t="8365" r="4154" b="5200"/>
          <a:stretch/>
        </p:blipFill>
        <p:spPr>
          <a:xfrm>
            <a:off x="5508104" y="1754147"/>
            <a:ext cx="3470723" cy="26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2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(2/7)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524" y="699543"/>
            <a:ext cx="8568952" cy="6803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Dynamic Bayesian Network for robot motion in X-Y plane</a:t>
            </a:r>
          </a:p>
          <a:p>
            <a:pPr marL="457200" lvl="1" indent="0">
              <a:buNone/>
            </a:pPr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D87D0-7193-F046-841C-AC56CA133BBA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D1319-B59E-BB42-8F9C-7B239D4F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42" y="1156296"/>
            <a:ext cx="3300332" cy="36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(3/7)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524" y="680321"/>
            <a:ext cx="8568952" cy="189142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Unrolling a Dynamic Bayesian Network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b="1" dirty="0"/>
              <a:t>Unrolling</a:t>
            </a:r>
            <a:r>
              <a:rPr lang="en-US" sz="1600" b="0" dirty="0"/>
              <a:t>: </a:t>
            </a:r>
            <a:r>
              <a:rPr lang="en-US" sz="1600" b="0" dirty="0">
                <a:solidFill>
                  <a:srgbClr val="0000FF"/>
                </a:solidFill>
              </a:rPr>
              <a:t>Transition and sensor models shared</a:t>
            </a:r>
            <a:r>
              <a:rPr lang="en-US" sz="1600" b="0" dirty="0"/>
              <a:t>, s</a:t>
            </a:r>
            <a:r>
              <a:rPr lang="en-US" sz="1600" dirty="0"/>
              <a:t>o w</a:t>
            </a:r>
            <a:r>
              <a:rPr lang="en-US" sz="1800" dirty="0"/>
              <a:t>e can repeat recursively. </a:t>
            </a:r>
            <a:r>
              <a:rPr lang="en-US" sz="1800" dirty="0">
                <a:solidFill>
                  <a:srgbClr val="0000FF"/>
                </a:solidFill>
              </a:rPr>
              <a:t>Slices are replicated</a:t>
            </a:r>
            <a:r>
              <a:rPr lang="en-US" sz="1800" dirty="0"/>
              <a:t> to accommodate the observation sequence.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b="0" dirty="0"/>
              <a:t>Once unro</a:t>
            </a:r>
            <a:r>
              <a:rPr lang="en-US" sz="1600" dirty="0"/>
              <a:t>lled, exact inferences for Bayesian networks can be used.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D87D0-7193-F046-841C-AC56CA133BBA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47A17-01D9-1D42-BE02-688B27BD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" t="2093" r="3851" b="996"/>
          <a:stretch/>
        </p:blipFill>
        <p:spPr>
          <a:xfrm>
            <a:off x="1055840" y="2181157"/>
            <a:ext cx="6624736" cy="26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(4/7)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987574"/>
            <a:ext cx="8354784" cy="37444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Appropriate inference in DBNs (by Particle Filtering)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MCMC, Likelihood weighting</a:t>
            </a:r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0000FF"/>
                </a:solidFill>
              </a:rPr>
              <a:t>Particle Filtering </a:t>
            </a:r>
            <a:r>
              <a:rPr lang="en-US" sz="1800" dirty="0"/>
              <a:t>(a.k.a. Sequential importance sampling with resampling)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Use the samples themselves as an approximate representation of the current state distribution.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Focus the set of samples on the high-probability regions of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192352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4FC660-A1F3-B542-8FFC-805FBFBB8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589" r="2731" b="-589"/>
          <a:stretch/>
        </p:blipFill>
        <p:spPr>
          <a:xfrm>
            <a:off x="1979712" y="3291830"/>
            <a:ext cx="4542274" cy="1616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(5/7)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821814" y="4881890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5A8CD08-2925-D141-9AAE-EE2D082D014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45851" y="655281"/>
                <a:ext cx="8828118" cy="4414574"/>
              </a:xfrm>
            </p:spPr>
            <p:txBody>
              <a:bodyPr/>
              <a:lstStyle/>
              <a:p>
                <a:pPr lvl="1">
                  <a:buFont typeface="Wingdings" pitchFamily="2" charset="2"/>
                  <a:buChar char="Ø"/>
                </a:pPr>
                <a:r>
                  <a:rPr lang="en-US" sz="1600" b="1" dirty="0"/>
                  <a:t>Particle Filtering </a:t>
                </a:r>
                <a:r>
                  <a:rPr lang="en-US" sz="1600" dirty="0"/>
                  <a:t>works as follows: First we generate a population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samples from the prior distribution </a:t>
                </a:r>
                <a14:m>
                  <m:oMath xmlns:m="http://schemas.openxmlformats.org/officeDocument/2006/math"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Then the </a:t>
                </a:r>
                <a:r>
                  <a:rPr lang="en-US" sz="1600" b="1" dirty="0"/>
                  <a:t>update cycle </a:t>
                </a:r>
                <a:r>
                  <a:rPr lang="en-US" sz="1600" dirty="0"/>
                  <a:t>is repeated for each time step: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1. Each sample is </a:t>
                </a:r>
                <a:r>
                  <a:rPr lang="en-US" sz="1600" dirty="0">
                    <a:solidFill>
                      <a:srgbClr val="0000FF"/>
                    </a:solidFill>
                  </a:rPr>
                  <a:t>propagated forward by sampling the next state</a:t>
                </a:r>
                <a:r>
                  <a:rPr lang="en-US" sz="1600" dirty="0"/>
                  <a:t>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give the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for the sample, based on the transition model </a:t>
                </a:r>
                <a14:m>
                  <m:oMath xmlns:m="http://schemas.openxmlformats.org/officeDocument/2006/math"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2. Each sample is </a:t>
                </a:r>
                <a:r>
                  <a:rPr lang="en-US" sz="1600" dirty="0">
                    <a:solidFill>
                      <a:srgbClr val="0000FF"/>
                    </a:solidFill>
                  </a:rPr>
                  <a:t>weighted by the likelihood </a:t>
                </a:r>
                <a:r>
                  <a:rPr lang="en-US" sz="1600" dirty="0"/>
                  <a:t>it assigns to the new evidence, </a:t>
                </a:r>
                <a14:m>
                  <m:oMath xmlns:m="http://schemas.openxmlformats.org/officeDocument/2006/math">
                    <m:r>
                      <a:rPr lang="en-US" altLang="ko-Kore-KR" sz="16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3. The population is </a:t>
                </a:r>
                <a:r>
                  <a:rPr lang="en-US" sz="1600" i="1" dirty="0">
                    <a:solidFill>
                      <a:srgbClr val="0000FF"/>
                    </a:solidFill>
                  </a:rPr>
                  <a:t>resampled</a:t>
                </a:r>
                <a:r>
                  <a:rPr lang="en-US" sz="1600" dirty="0">
                    <a:solidFill>
                      <a:srgbClr val="0000FF"/>
                    </a:solidFill>
                  </a:rPr>
                  <a:t> to generate a new population </a:t>
                </a:r>
                <a:r>
                  <a:rPr lang="en-US" sz="1600" dirty="0"/>
                  <a:t>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samples. Each new sample is selected from the current population; this probability that a particular sample is selected is proportional to its weight. New samples are unweighted.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5A8CD08-2925-D141-9AAE-EE2D082D0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45851" y="655281"/>
                <a:ext cx="8828118" cy="44145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49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(6/7)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891" y="608522"/>
            <a:ext cx="8354784" cy="19082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Performance of the standard particle filtering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E9052-A366-AD4D-BCB9-A8A34CB9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69" y="1032929"/>
            <a:ext cx="6456461" cy="3785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AE28E-91BC-7C41-82B7-D06BD6283E46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2008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 Dynamic Bayesian Networks (7/7)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8612" y="1167594"/>
            <a:ext cx="8646776" cy="2808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Rao-</a:t>
            </a:r>
            <a:r>
              <a:rPr lang="en-US" dirty="0" err="1"/>
              <a:t>Blackwellization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Based on the idea that exact inference is always more accurate than sampling.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For the SLAM problem, we run </a:t>
            </a:r>
            <a:r>
              <a:rPr lang="en-US" dirty="0">
                <a:solidFill>
                  <a:srgbClr val="0000FF"/>
                </a:solidFill>
              </a:rPr>
              <a:t>particle filtering</a:t>
            </a:r>
            <a:r>
              <a:rPr lang="en-US" dirty="0"/>
              <a:t> on the robot location and then, for each particle, we run </a:t>
            </a:r>
            <a:r>
              <a:rPr lang="en-US" dirty="0">
                <a:solidFill>
                  <a:srgbClr val="0000FF"/>
                </a:solidFill>
              </a:rPr>
              <a:t>exact HMM inference</a:t>
            </a:r>
            <a:r>
              <a:rPr lang="en-US" dirty="0"/>
              <a:t> for each dirt square independently, </a:t>
            </a:r>
            <a:r>
              <a:rPr lang="en-US" dirty="0">
                <a:solidFill>
                  <a:srgbClr val="0000FF"/>
                </a:solidFill>
              </a:rPr>
              <a:t>conditioned on the location</a:t>
            </a:r>
            <a:r>
              <a:rPr lang="en-US" dirty="0"/>
              <a:t> sequence in that particle.</a:t>
            </a:r>
          </a:p>
        </p:txBody>
      </p:sp>
    </p:spTree>
    <p:extLst>
      <p:ext uri="{BB962C8B-B14F-4D97-AF65-F5344CB8AC3E}">
        <p14:creationId xmlns:p14="http://schemas.microsoft.com/office/powerpoint/2010/main" val="72245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A9885-5531-4620-A943-8493B726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808240" cy="511200"/>
          </a:xfrm>
        </p:spPr>
        <p:txBody>
          <a:bodyPr/>
          <a:lstStyle/>
          <a:p>
            <a:r>
              <a:rPr lang="en-US" altLang="ko-KR" dirty="0"/>
              <a:t>Motivating Examples: Visual Tracking and Navigation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97DC1-283F-4ABD-AC06-7DE1D11894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0">
              <a:lnSpc>
                <a:spcPct val="100000"/>
              </a:lnSpc>
              <a:buNone/>
            </a:pPr>
            <a:r>
              <a:rPr lang="en-US" altLang="ko-KR" b="1" dirty="0"/>
              <a:t>Videos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dirty="0"/>
              <a:t>Kalman filter result on real aircraft: </a:t>
            </a:r>
            <a:r>
              <a:rPr lang="en-US" altLang="ko-KR" sz="1600" dirty="0">
                <a:solidFill>
                  <a:srgbClr val="1C999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http://www.youtube.com/watch?v=0GSIKwfkFCA&amp;feature=related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dirty="0"/>
              <a:t>Robotics - SLAM and localization with a stereo camera: </a:t>
            </a:r>
            <a:r>
              <a:rPr lang="en-US" altLang="ko-KR" sz="1600" dirty="0">
                <a:solidFill>
                  <a:srgbClr val="1C999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http://www.youtube.com/watch?v=m3L8OfbTXH0&amp;feature=related</a:t>
            </a:r>
            <a:r>
              <a:rPr lang="en-US" altLang="ko-KR" sz="1600" dirty="0">
                <a:solidFill>
                  <a:srgbClr val="1C999C"/>
                </a:solidFill>
              </a:rPr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dirty="0"/>
              <a:t>Hand tracking using particle filters: </a:t>
            </a:r>
            <a:r>
              <a:rPr lang="en-US" altLang="ko-KR" sz="1600" dirty="0">
                <a:solidFill>
                  <a:srgbClr val="1C999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http://www.youtube.com/watch?v=J3ioMxRI174</a:t>
            </a:r>
            <a:r>
              <a:rPr lang="en-US" altLang="ko-KR" sz="1600" dirty="0">
                <a:solidFill>
                  <a:srgbClr val="1C999C"/>
                </a:solidFill>
              </a:rPr>
              <a:t> </a:t>
            </a:r>
            <a:endParaRPr lang="en-US" altLang="ko-KR" sz="1800" dirty="0">
              <a:solidFill>
                <a:srgbClr val="1C99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3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7C75E8-ED29-DB4F-894D-473E4F77BB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40" y="915566"/>
            <a:ext cx="8280920" cy="36732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0" dirty="0"/>
              <a:t>Representations can be designed to satisfy the </a:t>
            </a:r>
            <a:r>
              <a:rPr lang="en-US" sz="1600" b="0" dirty="0">
                <a:solidFill>
                  <a:srgbClr val="0000FF"/>
                </a:solidFill>
              </a:rPr>
              <a:t>Markov property</a:t>
            </a:r>
            <a:r>
              <a:rPr lang="en-US" sz="1600" b="0" dirty="0"/>
              <a:t>, so that the future is independent of the past given the present. Combined with the assumption that the process is </a:t>
            </a:r>
            <a:r>
              <a:rPr lang="en-US" sz="1600" b="0" dirty="0">
                <a:solidFill>
                  <a:srgbClr val="0000FF"/>
                </a:solidFill>
              </a:rPr>
              <a:t>time-homogenous</a:t>
            </a:r>
            <a:r>
              <a:rPr lang="en-US" sz="1600" b="0" dirty="0"/>
              <a:t>, this greatly simplifies the representation.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A temporal probability model contains a </a:t>
            </a:r>
            <a:r>
              <a:rPr lang="en-US" sz="1600" b="0" dirty="0">
                <a:solidFill>
                  <a:srgbClr val="0000FF"/>
                </a:solidFill>
              </a:rPr>
              <a:t>transition model </a:t>
            </a:r>
            <a:r>
              <a:rPr lang="en-US" sz="1600" b="0" dirty="0"/>
              <a:t>describing the state evolution and a sensor model describing the observation process.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The principal inference tasks in temporal models are </a:t>
            </a:r>
            <a:r>
              <a:rPr lang="en-US" sz="1600" b="0" dirty="0">
                <a:solidFill>
                  <a:srgbClr val="0000FF"/>
                </a:solidFill>
              </a:rPr>
              <a:t>filtering (state estimation), prediction, smoothing</a:t>
            </a:r>
            <a:r>
              <a:rPr lang="en-US" sz="1600" b="0" dirty="0"/>
              <a:t>, and computing the </a:t>
            </a:r>
            <a:r>
              <a:rPr lang="en-US" sz="1600" b="0" dirty="0">
                <a:solidFill>
                  <a:srgbClr val="0000FF"/>
                </a:solidFill>
              </a:rPr>
              <a:t>most likely explanation</a:t>
            </a:r>
            <a:r>
              <a:rPr lang="en-US" sz="16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These families of temporal models were studied in more depth: </a:t>
            </a:r>
            <a:r>
              <a:rPr lang="en-US" sz="1600" b="0" dirty="0">
                <a:solidFill>
                  <a:srgbClr val="0000FF"/>
                </a:solidFill>
              </a:rPr>
              <a:t>Hidden Markov Models, Kalman Filters, and Dynamic Bayesian Networks.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Unless special assumptions are made, as in Kalman filters, exact inference with many state variables in intractable.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In practice, the </a:t>
            </a:r>
            <a:r>
              <a:rPr lang="en-US" sz="1600" b="0" dirty="0">
                <a:solidFill>
                  <a:srgbClr val="0000FF"/>
                </a:solidFill>
              </a:rPr>
              <a:t>particle filtering </a:t>
            </a:r>
            <a:r>
              <a:rPr lang="en-US" sz="1600" b="0" dirty="0"/>
              <a:t>algorithm and its descendants are an effective family approximate algorithms.</a:t>
            </a: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3EC3B0-6181-6F46-9A53-10104649A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5" r="3665"/>
          <a:stretch/>
        </p:blipFill>
        <p:spPr>
          <a:xfrm>
            <a:off x="4932040" y="1514553"/>
            <a:ext cx="4128310" cy="2284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7504" y="739248"/>
                <a:ext cx="5616624" cy="38354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Transition and sensor models</a:t>
                </a:r>
                <a:endParaRPr lang="en-US" altLang="ko-KR" sz="20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800" dirty="0"/>
                  <a:t>Markov processes (a.k.a. Markov chains)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b="1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 </a:t>
                </a:r>
                <a:r>
                  <a:rPr lang="en-US" altLang="ko-KR" b="1" dirty="0">
                    <a:solidFill>
                      <a:srgbClr val="0000FF"/>
                    </a:solidFill>
                    <a:sym typeface="Wingdings" pitchFamily="2" charset="2"/>
                  </a:rPr>
                  <a:t>Transition model</a:t>
                </a:r>
                <a:r>
                  <a:rPr lang="en-US" altLang="ko-KR" b="1" dirty="0"/>
                  <a:t>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/>
                  <a:t>Sensor Markov assumption: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  <a:sym typeface="Wingdings" pitchFamily="2" charset="2"/>
                  </a:rPr>
                  <a:t>       </a:t>
                </a:r>
                <a:r>
                  <a:rPr lang="en-US" sz="1800" dirty="0">
                    <a:solidFill>
                      <a:srgbClr val="0000FF"/>
                    </a:solidFill>
                    <a:sym typeface="Wingdings" pitchFamily="2" charset="2"/>
                  </a:rPr>
                  <a:t> </a:t>
                </a:r>
                <a:r>
                  <a:rPr lang="en-US" sz="1800" b="1" dirty="0">
                    <a:solidFill>
                      <a:srgbClr val="0000FF"/>
                    </a:solidFill>
                    <a:sym typeface="Wingdings" pitchFamily="2" charset="2"/>
                  </a:rPr>
                  <a:t>Sensor model </a:t>
                </a:r>
                <a:r>
                  <a:rPr lang="en-US" sz="1800" b="1" dirty="0">
                    <a:sym typeface="Wingdings" pitchFamily="2" charset="2"/>
                  </a:rPr>
                  <a:t>(</a:t>
                </a:r>
                <a:r>
                  <a:rPr lang="en-US" sz="1800" dirty="0">
                    <a:sym typeface="Wingdings" pitchFamily="2" charset="2"/>
                  </a:rPr>
                  <a:t>or observation model)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Complete joint distribution:</a:t>
                </a:r>
                <a:br>
                  <a:rPr lang="en-US" sz="1800" dirty="0">
                    <a:solidFill>
                      <a:srgbClr val="0000FF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7504" y="739248"/>
                <a:ext cx="5616624" cy="3835490"/>
              </a:xfrm>
              <a:blipFill>
                <a:blip r:embed="rId3"/>
                <a:stretch>
                  <a:fillRect l="-1129" b="-894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98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Temporal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0F4B63-D105-6743-A290-4C9D12EF4D9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536" y="771550"/>
                <a:ext cx="8352928" cy="41044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Inference in Temporal Models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Filtering</a:t>
                </a:r>
                <a:r>
                  <a:rPr lang="en-US" sz="1800" dirty="0"/>
                  <a:t> (state estimation):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Belief state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Prediction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ore-KR" sz="1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Evaluation of possible action sequences.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Like filtering but without the evidence.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Smoothing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ore-KR" sz="1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8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Better estimate of past states, essential for learning.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Most likely explanation</a:t>
                </a:r>
                <a:r>
                  <a:rPr lang="en-US" sz="1800" dirty="0">
                    <a:solidFill>
                      <a:srgbClr val="0000FF"/>
                    </a:solidFill>
                  </a:rPr>
                  <a:t>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ko-Kore-KR" sz="1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Speech recognition, decoding with a noisy channel.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0F4B63-D105-6743-A290-4C9D12EF4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536" y="771550"/>
                <a:ext cx="8352928" cy="4104456"/>
              </a:xfrm>
              <a:blipFill>
                <a:blip r:embed="rId2"/>
                <a:stretch>
                  <a:fillRect l="-912" b="-12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>
            <a:extLst>
              <a:ext uri="{FF2B5EF4-FFF2-40B4-BE49-F238E27FC236}">
                <a16:creationId xmlns:a16="http://schemas.microsoft.com/office/drawing/2014/main" id="{92322D20-B31B-F447-A294-C8D5CD1C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" r="3665"/>
          <a:stretch/>
        </p:blipFill>
        <p:spPr>
          <a:xfrm>
            <a:off x="5335497" y="1275606"/>
            <a:ext cx="377300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757" y="716325"/>
                <a:ext cx="5890395" cy="39604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Updating Gaussian Distribution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/>
                  <a:t>Prediction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1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1800" dirty="0"/>
                </a:b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dirty="0"/>
                  <a:t> </a:t>
                </a:r>
                <a:r>
                  <a:rPr lang="en-US" sz="1400" i="1" dirty="0"/>
                  <a:t>predicted distribution           </a:t>
                </a:r>
                <a:r>
                  <a:rPr lang="en-US" sz="1400" i="1" dirty="0">
                    <a:solidFill>
                      <a:srgbClr val="C00000"/>
                    </a:solidFill>
                  </a:rPr>
                  <a:t>transition</a:t>
                </a:r>
                <a:r>
                  <a:rPr lang="en-US" sz="1400" i="1" dirty="0"/>
                  <a:t>       current distribution</a:t>
                </a:r>
                <a:endParaRPr lang="en-US" sz="1800" dirty="0"/>
              </a:p>
              <a:p>
                <a:pPr lvl="1"/>
                <a:endParaRPr lang="en-US" sz="1800" b="1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800" b="1" dirty="0"/>
                  <a:t>Update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altLang="ko-Kore-KR" sz="18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ore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ko-Kore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/>
                </a:b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:r>
                  <a:rPr lang="en-US" sz="1400" i="1" dirty="0"/>
                  <a:t>updated distribution          </a:t>
                </a:r>
                <a:r>
                  <a:rPr lang="en-US" sz="1400" i="1" dirty="0">
                    <a:solidFill>
                      <a:srgbClr val="C00000"/>
                    </a:solidFill>
                  </a:rPr>
                  <a:t>sensor model</a:t>
                </a:r>
                <a:r>
                  <a:rPr lang="en-US" sz="1400" i="1" dirty="0"/>
                  <a:t>          prediction</a:t>
                </a:r>
                <a:endParaRPr lang="en-US" sz="16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757" y="716325"/>
                <a:ext cx="5890395" cy="3960440"/>
              </a:xfrm>
              <a:blipFill>
                <a:blip r:embed="rId2"/>
                <a:stretch>
                  <a:fillRect l="-645" t="-2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6946C7-4D25-FC43-B75D-50290F3CD327}"/>
              </a:ext>
            </a:extLst>
          </p:cNvPr>
          <p:cNvSpPr txBox="1"/>
          <p:nvPr/>
        </p:nvSpPr>
        <p:spPr>
          <a:xfrm>
            <a:off x="1223628" y="4818188"/>
            <a:ext cx="70927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&lt;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출처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&gt;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Stuart J. Russell and Peter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Norvig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(2021). Artificial Intelligence: A Modern Approach (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4th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Edition). Pearson</a:t>
            </a:r>
            <a:endParaRPr lang="en-US" sz="11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5D0C6-B195-4348-BB20-A92BB9C54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" r="2892"/>
          <a:stretch/>
        </p:blipFill>
        <p:spPr>
          <a:xfrm>
            <a:off x="5306177" y="1707654"/>
            <a:ext cx="380579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3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kumimoji="1" lang="en-US" altLang="ko-KR" dirty="0"/>
              <a:t>Lecture 12. Temporal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Reasoning</a:t>
            </a:r>
            <a:endParaRPr kumimoji="1" lang="ko-Kore-KR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BA3606-E491-7D47-A8BA-6124D92630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20492" y="771550"/>
            <a:ext cx="9584984" cy="4033267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agents interpret the </a:t>
            </a:r>
            <a:r>
              <a:rPr lang="en-US" sz="1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understand the </a:t>
            </a:r>
            <a:r>
              <a:rPr lang="en-US" sz="1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predict the </a:t>
            </a:r>
            <a:r>
              <a:rPr lang="en-US" sz="1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when very little is clear.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changing world is modeled using a time variable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transition and sensor models may be uncertain.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1" dirty="0"/>
              <a:t>Inference tasks and inference algorithms </a:t>
            </a:r>
            <a:r>
              <a:rPr lang="en-US" sz="1800" dirty="0"/>
              <a:t>for models with transition and sensor models: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Prediction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Most likely sequence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temporal probability models: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Hidden Markov Models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Bayesian Networks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/>
              <a:t>Particle Filters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0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나눔바른고딕" panose="020B0603020101020101" pitchFamily="34" charset="-127"/>
              </a:rPr>
              <a:t>Outline (Lecture </a:t>
            </a:r>
            <a:r>
              <a:rPr lang="en-US" altLang="ko-KR" dirty="0">
                <a:ea typeface="나눔바른고딕" panose="020B0603020101020101" pitchFamily="34" charset="-127"/>
              </a:rPr>
              <a:t>12</a:t>
            </a:r>
            <a:r>
              <a:rPr lang="en-US" dirty="0">
                <a:ea typeface="나눔바른고딕" panose="020B0603020101020101" pitchFamily="34" charset="-127"/>
              </a:rPr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127155-DECC-A747-A1BF-1FFA5B1F36E8}"/>
              </a:ext>
            </a:extLst>
          </p:cNvPr>
          <p:cNvGrpSpPr/>
          <p:nvPr/>
        </p:nvGrpSpPr>
        <p:grpSpPr>
          <a:xfrm>
            <a:off x="1583668" y="843558"/>
            <a:ext cx="5976664" cy="3903954"/>
            <a:chOff x="467544" y="915566"/>
            <a:chExt cx="5976664" cy="39039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9C16D4-211F-4157-B9DF-E7450882600C}"/>
                </a:ext>
              </a:extLst>
            </p:cNvPr>
            <p:cNvSpPr/>
            <p:nvPr/>
          </p:nvSpPr>
          <p:spPr>
            <a:xfrm>
              <a:off x="467544" y="915566"/>
              <a:ext cx="5544616" cy="3903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tabLst>
                  <a:tab pos="1440000" algn="r"/>
                </a:tabLst>
              </a:pP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12.1 Time and Uncertainty</a:t>
              </a:r>
              <a:r>
                <a:rPr kumimoji="1" lang="ko-KR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………………...</a:t>
              </a:r>
              <a:endPara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12.2 Inference in Temporal Models</a:t>
              </a:r>
              <a:r>
                <a:rPr kumimoji="1" lang="ko-KR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…...…..</a:t>
              </a:r>
              <a:endPara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12.3 Hidden Markov Models</a:t>
              </a:r>
              <a:r>
                <a:rPr kumimoji="1" lang="ko-KR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…….….....….</a:t>
              </a:r>
              <a:endPara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12.4 Kalman filters</a:t>
              </a:r>
              <a:r>
                <a:rPr kumimoji="1" lang="ko-KR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…………………..……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ja-JP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12.5 Dynamic Bayesian Networks</a:t>
              </a:r>
              <a:r>
                <a:rPr kumimoji="1" lang="ko-KR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…….….</a:t>
              </a:r>
              <a:endPara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Summary</a:t>
              </a:r>
              <a:r>
                <a:rPr kumimoji="1" lang="ko-KR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 </a:t>
              </a:r>
              <a:r>
                <a:rPr kumimoji="1" lang="en-US" altLang="ko-KR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……………..…….............…......</a:t>
              </a:r>
              <a:endParaRPr kumimoji="1" lang="en-US" altLang="ko-KR" sz="2400" b="1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Blip>
                  <a:blip r:embed="rId2"/>
                </a:buBlip>
                <a:defRPr/>
              </a:pPr>
              <a:endPara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A2E3A-88F9-4395-99C6-723BB4F0F864}"/>
                </a:ext>
              </a:extLst>
            </p:cNvPr>
            <p:cNvSpPr txBox="1"/>
            <p:nvPr/>
          </p:nvSpPr>
          <p:spPr>
            <a:xfrm>
              <a:off x="5868144" y="915566"/>
              <a:ext cx="576064" cy="390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9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14</a:t>
              </a:r>
              <a:endPara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22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26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31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Times New Roman" panose="02020603050405020304" pitchFamily="18" charset="0"/>
                  <a:ea typeface="나눔바른고딕" panose="020B0603020101020101"/>
                  <a:cs typeface="Times New Roman" panose="02020603050405020304" pitchFamily="18" charset="0"/>
                </a:rPr>
                <a:t>39</a:t>
              </a:r>
            </a:p>
            <a:p>
              <a:pPr algn="r">
                <a:lnSpc>
                  <a:spcPct val="150000"/>
                </a:lnSpc>
              </a:pPr>
              <a:endPara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24113</TotalTime>
  <Words>2363</Words>
  <Application>Microsoft Macintosh PowerPoint</Application>
  <PresentationFormat>화면 슬라이드 쇼(16:9)</PresentationFormat>
  <Paragraphs>290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나눔바른고딕</vt:lpstr>
      <vt:lpstr>맑은 고딕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Introduction: Temporal Reasoning</vt:lpstr>
      <vt:lpstr>Motivating Examples: Visual Tracking and Navigation</vt:lpstr>
      <vt:lpstr>Temporal Models</vt:lpstr>
      <vt:lpstr>Inference in Temporal Models</vt:lpstr>
      <vt:lpstr>Kalman Filters</vt:lpstr>
      <vt:lpstr>Lecture 12. Temporal Reasoning</vt:lpstr>
      <vt:lpstr>Outline (Lecture 12)</vt:lpstr>
      <vt:lpstr>PowerPoint 프레젠테이션</vt:lpstr>
      <vt:lpstr>12.1 Time and Uncertainty (1/4)</vt:lpstr>
      <vt:lpstr>12.1 Time and Uncertainty (2/4)</vt:lpstr>
      <vt:lpstr>12.1 Time and Uncertainty (3/4)</vt:lpstr>
      <vt:lpstr>12.1 Time and Uncertainty (4/4)</vt:lpstr>
      <vt:lpstr>PowerPoint 프레젠테이션</vt:lpstr>
      <vt:lpstr>12.2 Inference in Temporal Models (1/7)</vt:lpstr>
      <vt:lpstr>12.2 Inference in Temporal Models (2/7)</vt:lpstr>
      <vt:lpstr>12.2 Inference in Temporal Models (3/7)</vt:lpstr>
      <vt:lpstr>12.2 Inference in Temporal Models (4/7)</vt:lpstr>
      <vt:lpstr>12.2 Inference in Temporal Models (5/7)</vt:lpstr>
      <vt:lpstr>12.2 Inference in Temporal Models (6/7)</vt:lpstr>
      <vt:lpstr>12.2 Inference in Temporal Models (7/7)</vt:lpstr>
      <vt:lpstr>PowerPoint 프레젠테이션</vt:lpstr>
      <vt:lpstr>12.3 Hidden Markov Models (1/3)</vt:lpstr>
      <vt:lpstr>12.3 Hidden Markov Models (2/3)</vt:lpstr>
      <vt:lpstr>12.3 Hidden Markov Models (3/3)</vt:lpstr>
      <vt:lpstr>PowerPoint 프레젠테이션</vt:lpstr>
      <vt:lpstr>12.4 Kalman Filters (1/4)</vt:lpstr>
      <vt:lpstr>12.4 Kalman Filters (2/4)</vt:lpstr>
      <vt:lpstr>12.4 Kalman Filters (3/4)</vt:lpstr>
      <vt:lpstr>12.4 Kalman Filters (4/4)</vt:lpstr>
      <vt:lpstr>PowerPoint 프레젠테이션</vt:lpstr>
      <vt:lpstr>12.5 Dynamic Bayesian Networks (1/7)</vt:lpstr>
      <vt:lpstr>12.5 Dynamic Bayesian Networks (2/7)</vt:lpstr>
      <vt:lpstr>12.5 Dynamic Bayesian Networks (3/7)</vt:lpstr>
      <vt:lpstr>12.5 Dynamic Bayesian Networks (4/7)</vt:lpstr>
      <vt:lpstr>12.5 Dynamic Bayesian Networks (5/7)</vt:lpstr>
      <vt:lpstr>12.5 Dynamic Bayesian Networks (6/7)</vt:lpstr>
      <vt:lpstr>12.5 Dynamic Bayesian Networks (7/7)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2510</cp:revision>
  <cp:lastPrinted>2015-05-26T08:02:34Z</cp:lastPrinted>
  <dcterms:created xsi:type="dcterms:W3CDTF">2012-06-20T06:21:11Z</dcterms:created>
  <dcterms:modified xsi:type="dcterms:W3CDTF">2022-06-06T07:20:34Z</dcterms:modified>
</cp:coreProperties>
</file>